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57" r:id="rId2"/>
    <p:sldId id="264" r:id="rId3"/>
    <p:sldId id="266" r:id="rId4"/>
    <p:sldId id="263" r:id="rId5"/>
    <p:sldId id="261" r:id="rId6"/>
    <p:sldId id="256" r:id="rId7"/>
    <p:sldId id="269" r:id="rId8"/>
    <p:sldId id="260" r:id="rId9"/>
    <p:sldId id="259" r:id="rId10"/>
    <p:sldId id="258" r:id="rId11"/>
    <p:sldId id="265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46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BEAA1-C1D5-43CB-A021-C6243AB860D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B3ABD-61CC-42A0-8088-3A3214B4E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22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B3ABD-61CC-42A0-8088-3A3214B4EFF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9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38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9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3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2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4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6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55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9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CF776-AC0E-41F3-A081-A40ECBA70E0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0FD7-B34F-4539-990E-DDE209974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2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youtube.com/watch?v=MzIH1zL7eR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jpeg"/><Relationship Id="rId7" Type="http://schemas.openxmlformats.org/officeDocument/2006/relationships/hyperlink" Target="//upload.wikimedia.org/wikipedia/commons/3/3f/Poas_crater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6.jpeg"/><Relationship Id="rId4" Type="http://schemas.openxmlformats.org/officeDocument/2006/relationships/image" Target="../media/image32.jpeg"/><Relationship Id="rId9" Type="http://schemas.openxmlformats.org/officeDocument/2006/relationships/hyperlink" Target="//upload.wikimedia.org/wikipedia/commons/b/b8/Cataract_on_the_Rio_Savegre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dventure-costarica.com/viajes/parques_nacionales/" TargetMode="External"/><Relationship Id="rId2" Type="http://schemas.openxmlformats.org/officeDocument/2006/relationships/hyperlink" Target="http://www.costaricafuntravel.com/About-Costa-Ric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velexcellence.com/informacion-general/educacion" TargetMode="External"/><Relationship Id="rId5" Type="http://schemas.openxmlformats.org/officeDocument/2006/relationships/hyperlink" Target="http://www.gobiernofacil.go.cr/E-GOB/weblinks/index.aspx" TargetMode="External"/><Relationship Id="rId4" Type="http://schemas.openxmlformats.org/officeDocument/2006/relationships/hyperlink" Target="http://costarica-embassy.org/index.php?q=node/1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enal.net/arenal-volcano-overview.htm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ourcostarica.com/hotels/photos/Abangares%20Waterfalls,%20Guanacas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199" y="-76199"/>
            <a:ext cx="92202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3810000"/>
            <a:ext cx="568873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/>
                <a:solidFill>
                  <a:srgbClr val="005A9E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COSTA RICA</a:t>
            </a:r>
          </a:p>
          <a:p>
            <a:pPr algn="ctr"/>
            <a:r>
              <a:rPr lang="en-US" sz="3200" b="1" cap="all" dirty="0" smtClean="0">
                <a:ln/>
                <a:solidFill>
                  <a:srgbClr val="005A9E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Emilia </a:t>
            </a:r>
            <a:r>
              <a:rPr lang="en-US" sz="3200" b="1" cap="all" dirty="0" err="1" smtClean="0">
                <a:ln/>
                <a:solidFill>
                  <a:srgbClr val="005A9E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Skolubowicz</a:t>
            </a:r>
            <a:endParaRPr lang="en-US" sz="3200" b="1" cap="all" spc="0" dirty="0">
              <a:ln/>
              <a:solidFill>
                <a:srgbClr val="005A9E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370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4004" y="1543160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latin typeface="Constantia" pitchFamily="18" charset="0"/>
              </a:rPr>
              <a:t>-</a:t>
            </a:r>
            <a:r>
              <a:rPr lang="es-ES" sz="1600" b="1" dirty="0" smtClean="0">
                <a:effectLst/>
                <a:latin typeface="Constantia" pitchFamily="18" charset="0"/>
              </a:rPr>
              <a:t>Costa Rica aspira a ser el primer país</a:t>
            </a:r>
          </a:p>
          <a:p>
            <a:r>
              <a:rPr lang="es-ES" sz="1600" b="1" dirty="0" smtClean="0">
                <a:effectLst/>
                <a:latin typeface="Constantia" pitchFamily="18" charset="0"/>
              </a:rPr>
              <a:t> 'carbono neutral' para el año 2021.</a:t>
            </a:r>
            <a:endParaRPr lang="es-ES" sz="1600" b="1" dirty="0">
              <a:effectLst/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788" y="2438861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effectLst/>
                <a:latin typeface="Constantia" pitchFamily="18" charset="0"/>
              </a:rPr>
              <a:t>-Ticos suelen dar café a sus bebés y niños.</a:t>
            </a:r>
          </a:p>
          <a:p>
            <a:endParaRPr lang="en-US" sz="1600" b="1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323" y="3218463"/>
            <a:ext cx="4811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effectLst/>
                <a:latin typeface="Constantia" pitchFamily="18" charset="0"/>
              </a:rPr>
              <a:t>-Costa Rica ocupa en la cima de las listas de los mejores del mundo de surf, deportes, lugares de pesca de buceo, y excursiones gran montaña.</a:t>
            </a:r>
          </a:p>
          <a:p>
            <a:endParaRPr lang="en-US" sz="1600" b="1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6139" y="4648200"/>
            <a:ext cx="510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effectLst/>
                <a:latin typeface="Constantia" pitchFamily="18" charset="0"/>
              </a:rPr>
              <a:t>-Muebles se construyen 6-8 pulgadas más bajo que los muebles en los EE.UU. porque los ticos son cortos la gente estatura en general</a:t>
            </a:r>
          </a:p>
          <a:p>
            <a:endParaRPr lang="en-US" sz="1600" b="1" dirty="0">
              <a:latin typeface="Constantia" pitchFamily="18" charset="0"/>
            </a:endParaRPr>
          </a:p>
        </p:txBody>
      </p:sp>
      <p:pic>
        <p:nvPicPr>
          <p:cNvPr id="10242" name="Picture 2" descr="http://thecostaricanews.com/wp-content/uploads/2011/09/costaric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79162"/>
            <a:ext cx="2895600" cy="265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costa-rica-life.com/images/Costa-Rica-long-beach-3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2140408"/>
            <a:ext cx="2895599" cy="235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thingstodocostarica.com/Portals/0/Product/costa-rica-secluded-bea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895599" cy="21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7418" y="147936"/>
            <a:ext cx="5039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HECHOS CORTOS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09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026" y="2517340"/>
            <a:ext cx="7035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LA MUSIACA TRADICIONAL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www.youtube.com/watch?v=MzIH1zL7eRQ</a:t>
            </a:r>
            <a:endParaRPr lang="en-US" dirty="0" smtClean="0"/>
          </a:p>
          <a:p>
            <a:r>
              <a:rPr lang="en-US" dirty="0"/>
              <a:t>http://www.youtube.com/watch?v=EqTMNU3o2z8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5257" y="39485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BAILA TRADICIONAL: </a:t>
            </a:r>
            <a:r>
              <a:rPr lang="en-US" dirty="0"/>
              <a:t>El </a:t>
            </a:r>
            <a:r>
              <a:rPr lang="en-US" dirty="0" err="1"/>
              <a:t>Punto</a:t>
            </a:r>
            <a:r>
              <a:rPr lang="en-US" dirty="0"/>
              <a:t> </a:t>
            </a:r>
            <a:r>
              <a:rPr lang="en-US" dirty="0" err="1"/>
              <a:t>Guanacasteco</a:t>
            </a:r>
            <a:r>
              <a:rPr lang="en-US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http</a:t>
            </a:r>
            <a:r>
              <a:rPr lang="en-US" dirty="0"/>
              <a:t>://www.youtube.com/watch?v=4AhxXBjrmwY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5257" y="406067"/>
            <a:ext cx="46596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</a:t>
            </a:r>
            <a:r>
              <a:rPr lang="en-US" sz="54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BAILA Y MUSICA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4338" name="Picture 2" descr="http://www.delpacifico.net/wordpress/wp-content/uploads/saturday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438401"/>
            <a:ext cx="321945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costaricafuntravel.com/images/marimb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176" y="4596909"/>
            <a:ext cx="3232824" cy="226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spanishabroad.com/images/costarica/cr_countryguide/iStock_000001567670X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039" y="1"/>
            <a:ext cx="1519961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t3.gstatic.com/images?q=tbn:ANd9GcTTKnvhToOydQvdXPX1u3ROwYrKWws7b9TFc9nKtk9I7uaU1A67bROmxEtZR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176" y="1"/>
            <a:ext cx="170764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3026" y="4614654"/>
            <a:ext cx="5708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PAISAJE</a:t>
            </a:r>
          </a:p>
          <a:p>
            <a:r>
              <a:rPr lang="en-US" dirty="0"/>
              <a:t>http://www.youtube.com/watch?v=ssTUd2UiZ-0&amp;feature=related </a:t>
            </a:r>
            <a:endParaRPr lang="en-US" dirty="0" smtClean="0"/>
          </a:p>
          <a:p>
            <a:r>
              <a:rPr lang="en-US" b="1" dirty="0" smtClean="0"/>
              <a:t>ACCENTO</a:t>
            </a:r>
            <a:endParaRPr lang="en-US" b="1" dirty="0"/>
          </a:p>
          <a:p>
            <a:r>
              <a:rPr lang="en-US" dirty="0"/>
              <a:t>http://www.youtube.com/watch?v=rP4o5yTq4uI&amp;feature=related</a:t>
            </a:r>
          </a:p>
        </p:txBody>
      </p:sp>
    </p:spTree>
    <p:extLst>
      <p:ext uri="{BB962C8B-B14F-4D97-AF65-F5344CB8AC3E}">
        <p14:creationId xmlns:p14="http://schemas.microsoft.com/office/powerpoint/2010/main" val="9827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2243435"/>
            <a:ext cx="59286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err="1">
                <a:ln w="0"/>
                <a:effectLst>
                  <a:reflection blurRad="12700" stA="50000" endPos="50000" dist="5000" dir="5400000" sy="-100000" rotWithShape="0"/>
                </a:effectLst>
              </a:rPr>
              <a:t>destino</a:t>
            </a:r>
            <a:r>
              <a:rPr lang="en-US" sz="54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5400" b="1" cap="all" dirty="0" err="1">
                <a:ln w="0"/>
                <a:effectLst>
                  <a:reflection blurRad="12700" stA="50000" endPos="50000" dist="5000" dir="5400000" sy="-100000" rotWithShape="0"/>
                </a:effectLst>
              </a:rPr>
              <a:t>turístico</a:t>
            </a:r>
            <a:endParaRPr lang="en-US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3" name="Picture 1" descr="Whitewater Raf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61" y="0"/>
            <a:ext cx="3293950" cy="186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28750" y="3581400"/>
            <a:ext cx="41655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onstantia" pitchFamily="18" charset="0"/>
              </a:rPr>
              <a:t>La belleza de Costa Rica, sumada a la amabilidad de un pueblo, convierte a este país un destino único que ofrece, paz, tranquilidad y belleza por cualquier lado. </a:t>
            </a:r>
            <a:r>
              <a:rPr lang="es-ES" b="1" dirty="0" smtClean="0">
                <a:latin typeface="Constantia" pitchFamily="18" charset="0"/>
              </a:rPr>
              <a:t>También 25</a:t>
            </a:r>
            <a:r>
              <a:rPr lang="es-ES" b="1" dirty="0">
                <a:latin typeface="Constantia" pitchFamily="18" charset="0"/>
              </a:rPr>
              <a:t>% del territorio de Costa Rica es parque nacional o área protegida</a:t>
            </a:r>
            <a:endParaRPr lang="en-US" b="1" dirty="0">
              <a:latin typeface="Constantia" pitchFamily="18" charset="0"/>
            </a:endParaRPr>
          </a:p>
        </p:txBody>
      </p:sp>
      <p:pic>
        <p:nvPicPr>
          <p:cNvPr id="3075" name="Picture 3" descr="http://www.odysseytourscr.com/canopy/costa-ri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620" y="1868568"/>
            <a:ext cx="2089432" cy="221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://www.costaricacloseup.com/wp-content/uploads/2011/02/costa-rica-tour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28" y="0"/>
            <a:ext cx="2366852" cy="186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reat Barrier Reef, Austral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64" y="-7857"/>
            <a:ext cx="28575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File:Poas crater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434"/>
            <a:ext cx="2474845" cy="185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File:Cataract on the Rio Savegre.jp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620" y="4079398"/>
            <a:ext cx="2089432" cy="278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48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048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>
                <a:latin typeface="Constantia" pitchFamily="18" charset="0"/>
              </a:rPr>
              <a:t>bibliografía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23999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www.costaricafuntravel.com/About-Costa-Rica.html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>
                <a:hlinkClick r:id="rId3"/>
              </a:rPr>
              <a:t>http://adventure-costarica.com/viajes/parques_nacionales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costarica-embassy.org/index.php?q=node/13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www.gobiernofacil.go.cr/E-GOB/weblinks/index.aspx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www.travelexcellence.com/informacion-general/educacion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/>
              <a:t>http://www.whatcostarica.com/costa-rica-music.html</a:t>
            </a:r>
          </a:p>
        </p:txBody>
      </p:sp>
    </p:spTree>
    <p:extLst>
      <p:ext uri="{BB962C8B-B14F-4D97-AF65-F5344CB8AC3E}">
        <p14:creationId xmlns:p14="http://schemas.microsoft.com/office/powerpoint/2010/main" val="39848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rphanhelpers.com/Portals/0/images/Maps/Central-America-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" y="44014"/>
            <a:ext cx="4560517" cy="343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2200" y="1994753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Georgia" pitchFamily="18" charset="0"/>
              </a:rPr>
              <a:t>Costa Rica es un país pequeño situado en la América Central entre Nicaragua y Panamá, y </a:t>
            </a:r>
            <a:r>
              <a:rPr lang="es-ES" dirty="0" smtClean="0">
                <a:latin typeface="Georgia" pitchFamily="18" charset="0"/>
              </a:rPr>
              <a:t>esta confinando </a:t>
            </a:r>
            <a:r>
              <a:rPr lang="es-ES" dirty="0">
                <a:latin typeface="Georgia" pitchFamily="18" charset="0"/>
              </a:rPr>
              <a:t>el mar del Caribe y el Océano Pacífico del norte 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745406"/>
            <a:ext cx="7543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effectLst/>
                <a:latin typeface="Constantia" pitchFamily="18" charset="0"/>
              </a:rPr>
              <a:t>Población: </a:t>
            </a:r>
          </a:p>
          <a:p>
            <a:r>
              <a:rPr lang="es-ES" sz="1600" dirty="0" smtClean="0">
                <a:effectLst/>
                <a:latin typeface="Constantia" pitchFamily="18" charset="0"/>
              </a:rPr>
              <a:t>4,5 millones de habitantes </a:t>
            </a:r>
          </a:p>
          <a:p>
            <a:r>
              <a:rPr lang="es-ES" sz="1600" b="1" dirty="0" smtClean="0">
                <a:latin typeface="Constantia" pitchFamily="18" charset="0"/>
              </a:rPr>
              <a:t>U</a:t>
            </a:r>
            <a:r>
              <a:rPr lang="es-ES" sz="1600" b="1" dirty="0" smtClean="0">
                <a:effectLst/>
                <a:latin typeface="Constantia" pitchFamily="18" charset="0"/>
              </a:rPr>
              <a:t>na esperanza de vida: </a:t>
            </a:r>
          </a:p>
          <a:p>
            <a:r>
              <a:rPr lang="es-ES" sz="1600" dirty="0" smtClean="0">
                <a:effectLst/>
                <a:latin typeface="Constantia" pitchFamily="18" charset="0"/>
              </a:rPr>
              <a:t>casi 77 años</a:t>
            </a:r>
          </a:p>
          <a:p>
            <a:r>
              <a:rPr lang="es-ES" sz="1600" b="1" dirty="0" smtClean="0">
                <a:latin typeface="Constantia" pitchFamily="18" charset="0"/>
              </a:rPr>
              <a:t>Capital: </a:t>
            </a:r>
          </a:p>
          <a:p>
            <a:r>
              <a:rPr lang="es-ES" sz="1600" dirty="0" smtClean="0">
                <a:latin typeface="Constantia" pitchFamily="18" charset="0"/>
              </a:rPr>
              <a:t>San José</a:t>
            </a:r>
          </a:p>
          <a:p>
            <a:r>
              <a:rPr lang="es-ES" sz="1600" b="1" dirty="0" smtClean="0">
                <a:latin typeface="Constantia" pitchFamily="18" charset="0"/>
              </a:rPr>
              <a:t>Tipo </a:t>
            </a:r>
            <a:r>
              <a:rPr lang="es-ES" sz="1600" b="1" dirty="0">
                <a:latin typeface="Constantia" pitchFamily="18" charset="0"/>
              </a:rPr>
              <a:t>de </a:t>
            </a:r>
            <a:r>
              <a:rPr lang="es-ES" sz="1600" b="1" dirty="0" smtClean="0">
                <a:latin typeface="Constantia" pitchFamily="18" charset="0"/>
              </a:rPr>
              <a:t>gobierno: </a:t>
            </a:r>
          </a:p>
          <a:p>
            <a:r>
              <a:rPr lang="es-ES" sz="1600" dirty="0" smtClean="0">
                <a:latin typeface="Constantia" pitchFamily="18" charset="0"/>
              </a:rPr>
              <a:t>una </a:t>
            </a:r>
            <a:r>
              <a:rPr lang="es-ES" sz="1600" dirty="0">
                <a:latin typeface="Constantia" pitchFamily="18" charset="0"/>
              </a:rPr>
              <a:t>república </a:t>
            </a:r>
            <a:r>
              <a:rPr lang="es-ES" sz="1600" dirty="0" smtClean="0">
                <a:latin typeface="Constantia" pitchFamily="18" charset="0"/>
              </a:rPr>
              <a:t>democrática</a:t>
            </a:r>
          </a:p>
          <a:p>
            <a:r>
              <a:rPr lang="en-US" sz="1600" b="1" dirty="0" err="1" smtClean="0">
                <a:latin typeface="Constantia" pitchFamily="18" charset="0"/>
              </a:rPr>
              <a:t>Moneda</a:t>
            </a:r>
            <a:r>
              <a:rPr lang="en-US" sz="1600" b="1" dirty="0">
                <a:latin typeface="Constantia" pitchFamily="18" charset="0"/>
              </a:rPr>
              <a:t>: </a:t>
            </a:r>
            <a:endParaRPr lang="en-US" sz="1600" b="1" dirty="0" smtClean="0">
              <a:latin typeface="Constantia" pitchFamily="18" charset="0"/>
            </a:endParaRPr>
          </a:p>
          <a:p>
            <a:r>
              <a:rPr lang="en-US" sz="1600" dirty="0" smtClean="0">
                <a:latin typeface="Constantia" pitchFamily="18" charset="0"/>
              </a:rPr>
              <a:t>colon</a:t>
            </a:r>
            <a:endParaRPr lang="en-US" sz="1600" dirty="0">
              <a:latin typeface="Constantia" pitchFamily="18" charset="0"/>
            </a:endParaRPr>
          </a:p>
          <a:p>
            <a:r>
              <a:rPr lang="es-ES" dirty="0">
                <a:latin typeface="Constantia" pitchFamily="18" charset="0"/>
              </a:rPr>
              <a:t/>
            </a:r>
            <a:br>
              <a:rPr lang="es-ES" dirty="0">
                <a:latin typeface="Constantia" pitchFamily="18" charset="0"/>
              </a:rPr>
            </a:br>
            <a:endParaRPr lang="es-ES" dirty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05400" y="524718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latin typeface="Constantia" pitchFamily="18" charset="0"/>
            </a:endParaRPr>
          </a:p>
        </p:txBody>
      </p:sp>
      <p:pic>
        <p:nvPicPr>
          <p:cNvPr id="4098" name="Picture 2" descr="http://www.costaricavipguides.com/moneda_na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08065"/>
            <a:ext cx="1222022" cy="114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ages.wikia.com/wim/pl/images/e/e0/Costa-Rica_fla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3105"/>
            <a:ext cx="2426917" cy="161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4.bp.blogspot.com/-QBG7dFgZiEQ/TxQpfjE7IkI/AAAAAAAAARs/R3PpdulgK2s/s1600/mapa_americ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76" y="56540"/>
            <a:ext cx="5705605" cy="685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53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osta Rica Turt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441" y="4953"/>
            <a:ext cx="3061557" cy="237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[quetza4blur.jpg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441" y="1905001"/>
            <a:ext cx="3061559" cy="31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iscoverybeachouse.com/wp-content/uploads/2011/05/Hanging-Sloth-50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81400" cy="238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3873629"/>
            <a:ext cx="495300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b="1" dirty="0">
                <a:latin typeface="Constantia" pitchFamily="18" charset="0"/>
              </a:rPr>
              <a:t>Costa Rica tiene </a:t>
            </a:r>
            <a:r>
              <a:rPr lang="es-ES" sz="1600" b="1" dirty="0" smtClean="0">
                <a:latin typeface="Constantia" pitchFamily="18" charset="0"/>
              </a:rPr>
              <a:t>sólo 0,03%</a:t>
            </a:r>
            <a:r>
              <a:rPr lang="es-ES" sz="1600" b="1" dirty="0">
                <a:latin typeface="Constantia" pitchFamily="18" charset="0"/>
              </a:rPr>
              <a:t> </a:t>
            </a:r>
            <a:r>
              <a:rPr lang="es-ES" sz="1600" b="1" dirty="0" smtClean="0">
                <a:latin typeface="Constantia" pitchFamily="18" charset="0"/>
              </a:rPr>
              <a:t>superficie </a:t>
            </a:r>
            <a:r>
              <a:rPr lang="es-ES" sz="1600" b="1" dirty="0">
                <a:latin typeface="Constantia" pitchFamily="18" charset="0"/>
              </a:rPr>
              <a:t>terrestre </a:t>
            </a:r>
            <a:r>
              <a:rPr lang="es-ES" sz="1600" b="1" dirty="0" smtClean="0">
                <a:latin typeface="Constantia" pitchFamily="18" charset="0"/>
              </a:rPr>
              <a:t>de </a:t>
            </a:r>
            <a:r>
              <a:rPr lang="es-ES" sz="1600" b="1" dirty="0">
                <a:latin typeface="Constantia" pitchFamily="18" charset="0"/>
              </a:rPr>
              <a:t>la mundial pero este país es el hogar de alrededor del 4% de las especies en la tierra y considerado uno de los 20 países con mayor biodiversidad del mundo. </a:t>
            </a:r>
            <a:endParaRPr lang="es-ES" sz="1600" b="1" dirty="0" smtClean="0">
              <a:latin typeface="Constantia" pitchFamily="18" charset="0"/>
            </a:endParaRPr>
          </a:p>
          <a:p>
            <a:pPr algn="just"/>
            <a:endParaRPr lang="es-ES" sz="1600" b="1" dirty="0">
              <a:latin typeface="Constantia" pitchFamily="18" charset="0"/>
            </a:endParaRPr>
          </a:p>
          <a:p>
            <a:pPr algn="just"/>
            <a:r>
              <a:rPr lang="es-ES" sz="1600" b="1" dirty="0" smtClean="0">
                <a:latin typeface="Constantia" pitchFamily="18" charset="0"/>
              </a:rPr>
              <a:t>Uno de los razones </a:t>
            </a:r>
            <a:r>
              <a:rPr lang="en-US" sz="1600" b="1" dirty="0" err="1" smtClean="0">
                <a:latin typeface="Constantia" pitchFamily="18" charset="0"/>
              </a:rPr>
              <a:t>que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dirty="0" err="1" smtClean="0">
                <a:latin typeface="Constantia" pitchFamily="18" charset="0"/>
              </a:rPr>
              <a:t>explica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esta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riqueza</a:t>
            </a:r>
            <a:r>
              <a:rPr lang="en-US" sz="1600" b="1" dirty="0">
                <a:latin typeface="Constantia" pitchFamily="18" charset="0"/>
              </a:rPr>
              <a:t> natural </a:t>
            </a:r>
            <a:r>
              <a:rPr lang="en-US" sz="1600" b="1" dirty="0" err="1">
                <a:latin typeface="Constantia" pitchFamily="18" charset="0"/>
              </a:rPr>
              <a:t>es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 smtClean="0">
                <a:latin typeface="Constantia" pitchFamily="18" charset="0"/>
              </a:rPr>
              <a:t>su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posición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geográfica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que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considera</a:t>
            </a:r>
            <a:r>
              <a:rPr lang="en-US" sz="1600" b="1" dirty="0">
                <a:latin typeface="Constantia" pitchFamily="18" charset="0"/>
              </a:rPr>
              <a:t> dos </a:t>
            </a:r>
            <a:r>
              <a:rPr lang="en-US" sz="1600" b="1" dirty="0" err="1">
                <a:latin typeface="Constantia" pitchFamily="18" charset="0"/>
              </a:rPr>
              <a:t>costas</a:t>
            </a:r>
            <a:r>
              <a:rPr lang="en-US" sz="1600" b="1" dirty="0">
                <a:latin typeface="Constantia" pitchFamily="18" charset="0"/>
              </a:rPr>
              <a:t> y </a:t>
            </a:r>
            <a:r>
              <a:rPr lang="en-US" sz="1600" b="1" dirty="0" err="1">
                <a:latin typeface="Constantia" pitchFamily="18" charset="0"/>
              </a:rPr>
              <a:t>sistema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 smtClean="0">
                <a:latin typeface="Constantia" pitchFamily="18" charset="0"/>
              </a:rPr>
              <a:t>montañoso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 smtClean="0">
                <a:latin typeface="Constantia" pitchFamily="18" charset="0"/>
              </a:rPr>
              <a:t>que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provee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numerosos</a:t>
            </a:r>
            <a:r>
              <a:rPr lang="en-US" sz="1600" b="1" dirty="0">
                <a:latin typeface="Constantia" pitchFamily="18" charset="0"/>
              </a:rPr>
              <a:t> y </a:t>
            </a:r>
            <a:r>
              <a:rPr lang="en-US" sz="1600" b="1" dirty="0" err="1">
                <a:latin typeface="Constantia" pitchFamily="18" charset="0"/>
              </a:rPr>
              <a:t>variados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dirty="0" err="1">
                <a:latin typeface="Constantia" pitchFamily="18" charset="0"/>
              </a:rPr>
              <a:t>microclimas</a:t>
            </a:r>
            <a:r>
              <a:rPr lang="en-US" sz="1600" b="1" dirty="0">
                <a:latin typeface="Constantia" pitchFamily="18" charset="0"/>
              </a:rPr>
              <a:t>  </a:t>
            </a:r>
          </a:p>
          <a:p>
            <a:pPr algn="just"/>
            <a:endParaRPr lang="es-ES" sz="1600" dirty="0">
              <a:latin typeface="Georgia" pitchFamily="18" charset="0"/>
            </a:endParaRPr>
          </a:p>
        </p:txBody>
      </p:sp>
      <p:pic>
        <p:nvPicPr>
          <p:cNvPr id="1026" name="Picture 2" descr="Costa Rica Animal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4953"/>
            <a:ext cx="2958240" cy="23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bugbog.com/images/galleries/costa-rica-pictures/costa-rica-butterfl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441" y="4572000"/>
            <a:ext cx="3061559" cy="203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85436" y="2609588"/>
            <a:ext cx="5448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MEDIO AMBIENTE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47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ve nacional de Nicara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780" y="2284465"/>
            <a:ext cx="2055500" cy="257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199" y="3320299"/>
            <a:ext cx="59248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atin typeface="Constantia" pitchFamily="18" charset="0"/>
              </a:rPr>
              <a:t>CLIMA:</a:t>
            </a:r>
          </a:p>
          <a:p>
            <a:r>
              <a:rPr lang="es-ES" dirty="0" smtClean="0">
                <a:latin typeface="Constantia" pitchFamily="18" charset="0"/>
              </a:rPr>
              <a:t>tropical </a:t>
            </a:r>
            <a:r>
              <a:rPr lang="es-ES" dirty="0">
                <a:latin typeface="Constantia" pitchFamily="18" charset="0"/>
              </a:rPr>
              <a:t>y subtropical; estación seca (diciembre a abril); estación de lluvias (mayo a noviembre); refrigerador en montañas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199" y="1371600"/>
            <a:ext cx="61897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latin typeface="Constantia" pitchFamily="18" charset="0"/>
              </a:rPr>
              <a:t>E</a:t>
            </a:r>
            <a:r>
              <a:rPr lang="es-ES" b="1" dirty="0" smtClean="0">
                <a:effectLst/>
                <a:latin typeface="Constantia" pitchFamily="18" charset="0"/>
              </a:rPr>
              <a:t>l árbol </a:t>
            </a:r>
            <a:r>
              <a:rPr lang="es-ES" b="1" dirty="0">
                <a:latin typeface="Constantia" pitchFamily="18" charset="0"/>
              </a:rPr>
              <a:t>nacional: </a:t>
            </a:r>
            <a:r>
              <a:rPr lang="es-ES" b="1" dirty="0" smtClean="0">
                <a:latin typeface="Constantia" pitchFamily="18" charset="0"/>
              </a:rPr>
              <a:t> </a:t>
            </a:r>
            <a:r>
              <a:rPr lang="es-ES" dirty="0" smtClean="0">
                <a:latin typeface="Constantia" pitchFamily="18" charset="0"/>
              </a:rPr>
              <a:t>El </a:t>
            </a:r>
            <a:r>
              <a:rPr lang="es-ES" dirty="0">
                <a:latin typeface="Constantia" pitchFamily="18" charset="0"/>
              </a:rPr>
              <a:t>Guanacaste </a:t>
            </a:r>
          </a:p>
          <a:p>
            <a:r>
              <a:rPr lang="es-ES" dirty="0" smtClean="0">
                <a:effectLst/>
                <a:latin typeface="Constantia" pitchFamily="18" charset="0"/>
              </a:rPr>
              <a:t/>
            </a:r>
            <a:br>
              <a:rPr lang="es-ES" dirty="0" smtClean="0">
                <a:effectLst/>
                <a:latin typeface="Constantia" pitchFamily="18" charset="0"/>
              </a:rPr>
            </a:br>
            <a:r>
              <a:rPr lang="es-ES" b="1" dirty="0" smtClean="0">
                <a:latin typeface="Constantia" pitchFamily="18" charset="0"/>
              </a:rPr>
              <a:t>E</a:t>
            </a:r>
            <a:r>
              <a:rPr lang="es-ES" b="1" dirty="0" smtClean="0">
                <a:effectLst/>
                <a:latin typeface="Constantia" pitchFamily="18" charset="0"/>
              </a:rPr>
              <a:t>l ave nacional: </a:t>
            </a:r>
            <a:r>
              <a:rPr lang="es-ES" dirty="0">
                <a:latin typeface="Constantia" pitchFamily="18" charset="0"/>
              </a:rPr>
              <a:t>el tordo de arcilla de </a:t>
            </a:r>
            <a:r>
              <a:rPr lang="es-ES" dirty="0" smtClean="0">
                <a:latin typeface="Constantia" pitchFamily="18" charset="0"/>
              </a:rPr>
              <a:t>color</a:t>
            </a:r>
            <a:endParaRPr lang="es-ES" dirty="0">
              <a:latin typeface="Constantia" pitchFamily="18" charset="0"/>
            </a:endParaRPr>
          </a:p>
          <a:p>
            <a:endParaRPr lang="es-ES" dirty="0" smtClean="0">
              <a:effectLst/>
              <a:latin typeface="Constantia" pitchFamily="18" charset="0"/>
            </a:endParaRPr>
          </a:p>
          <a:p>
            <a:r>
              <a:rPr lang="es-ES" b="1" dirty="0" smtClean="0">
                <a:effectLst/>
                <a:latin typeface="Constantia" pitchFamily="18" charset="0"/>
              </a:rPr>
              <a:t>La flor nacional: </a:t>
            </a:r>
            <a:r>
              <a:rPr lang="es-ES" dirty="0" smtClean="0">
                <a:effectLst/>
                <a:latin typeface="Constantia" pitchFamily="18" charset="0"/>
              </a:rPr>
              <a:t>la Guaria Morada, la orquídea.</a:t>
            </a:r>
            <a:endParaRPr lang="es-ES" dirty="0">
              <a:effectLst/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5989" y="4876800"/>
            <a:ext cx="4705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atin typeface="Constantia" pitchFamily="18" charset="0"/>
              </a:rPr>
              <a:t>PELIGROS NATURALES:</a:t>
            </a:r>
          </a:p>
          <a:p>
            <a:r>
              <a:rPr lang="es-ES" dirty="0" smtClean="0">
                <a:latin typeface="Constantia" pitchFamily="18" charset="0"/>
              </a:rPr>
              <a:t> terremotos </a:t>
            </a:r>
            <a:r>
              <a:rPr lang="es-ES" dirty="0">
                <a:latin typeface="Constantia" pitchFamily="18" charset="0"/>
              </a:rPr>
              <a:t>ocasionales, </a:t>
            </a:r>
            <a:endParaRPr lang="es-ES" dirty="0" smtClean="0">
              <a:latin typeface="Constantia" pitchFamily="18" charset="0"/>
            </a:endParaRPr>
          </a:p>
          <a:p>
            <a:r>
              <a:rPr lang="es-ES" dirty="0" smtClean="0">
                <a:latin typeface="Constantia" pitchFamily="18" charset="0"/>
              </a:rPr>
              <a:t>huracanes </a:t>
            </a:r>
            <a:r>
              <a:rPr lang="es-ES" dirty="0">
                <a:latin typeface="Constantia" pitchFamily="18" charset="0"/>
              </a:rPr>
              <a:t>a lo largo de la costa </a:t>
            </a:r>
            <a:r>
              <a:rPr lang="es-ES" dirty="0" smtClean="0">
                <a:latin typeface="Constantia" pitchFamily="18" charset="0"/>
              </a:rPr>
              <a:t>atlántica; </a:t>
            </a:r>
            <a:r>
              <a:rPr lang="es-ES" dirty="0">
                <a:latin typeface="Constantia" pitchFamily="18" charset="0"/>
              </a:rPr>
              <a:t>volcanes activos</a:t>
            </a:r>
            <a:endParaRPr lang="en-US" dirty="0">
              <a:latin typeface="Constantia" pitchFamily="18" charset="0"/>
            </a:endParaRPr>
          </a:p>
        </p:txBody>
      </p:sp>
      <p:pic>
        <p:nvPicPr>
          <p:cNvPr id="2050" name="Picture 2" descr="http://images.travelpod.com/users/contentomintos/costa_rica_2006.1166637360.guanacaste-tr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780" y="777133"/>
            <a:ext cx="2055500" cy="151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otos.infojardin.com/subiendo/images/opt1221625288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780" y="3920464"/>
            <a:ext cx="2066982" cy="155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16700"/>
            <a:ext cx="5448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MEDIO AMBIENTE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038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fun-costa-rica-vacations.com/image-files/poas-volcano-picture-costa-r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339" y="1972866"/>
            <a:ext cx="2999131" cy="252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villascostarica.com/userfiles/volcano-arenal-eruption-costa-rica%20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920" y="-1"/>
            <a:ext cx="3538551" cy="23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2" y="3260619"/>
            <a:ext cx="5811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effectLst/>
                <a:latin typeface="Constantia" pitchFamily="18" charset="0"/>
              </a:rPr>
              <a:t>Hay más de 121 formaciones volcánicas en Costa Rica, y siete de ellos están activos. Volcán </a:t>
            </a:r>
            <a:r>
              <a:rPr lang="es-ES" sz="1600" dirty="0" err="1" smtClean="0">
                <a:effectLst/>
                <a:latin typeface="Constantia" pitchFamily="18" charset="0"/>
              </a:rPr>
              <a:t>Poás</a:t>
            </a:r>
            <a:r>
              <a:rPr lang="es-ES" sz="1600" dirty="0" smtClean="0">
                <a:effectLst/>
                <a:latin typeface="Constantia" pitchFamily="18" charset="0"/>
              </a:rPr>
              <a:t> tiene el cráter más ancho en segundo lugar en el mundo (casi una milla de diámetro), y el Volcán Arenal es uno de los diez volcanes más activos del mundo.</a:t>
            </a:r>
          </a:p>
          <a:p>
            <a:endParaRPr lang="en-US" sz="1600" dirty="0">
              <a:latin typeface="Constantia" pitchFamily="18" charset="0"/>
            </a:endParaRPr>
          </a:p>
        </p:txBody>
      </p:sp>
      <p:pic>
        <p:nvPicPr>
          <p:cNvPr id="6150" name="Picture 6" descr="http://www.serendipityadventures.com/IMAGES/Arenal/May28-2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2590800" cy="23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orldtraveltours.org/wp-content/uploads/2011/10/exotic-costa-rica-with-volcano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-15338"/>
            <a:ext cx="3144405" cy="237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00672" y="2403336"/>
            <a:ext cx="30184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spc="0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vOLCANOS</a:t>
            </a:r>
            <a:endParaRPr lang="en-US" sz="48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5291" y="4830279"/>
            <a:ext cx="43056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latin typeface="Constantia" pitchFamily="18" charset="0"/>
              </a:rPr>
              <a:t>1968, el Volcán Arenal entró en erupción repentina y violentamente. Las erupciones continuaron sin cesar durante varios días, cubriendo más de 15 kilómetros cuadrados con rocas, lava y cenizas. Cuando finalmente terminó, las erupciones habían matado a 87</a:t>
            </a:r>
          </a:p>
        </p:txBody>
      </p:sp>
      <p:pic>
        <p:nvPicPr>
          <p:cNvPr id="6156" name="Picture 12" descr="http://www.arenal.net/img/home-thumbs/arenal-volcano-at-sunrise.jpg">
            <a:hlinkClick r:id="rId6" tooltip="Arenal Volcano Overview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338" y="4495800"/>
            <a:ext cx="3011661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39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295400"/>
            <a:ext cx="6248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atin typeface="Constantia" pitchFamily="18" charset="0"/>
              </a:rPr>
              <a:t>1502</a:t>
            </a:r>
            <a:r>
              <a:rPr lang="es-ES" dirty="0" smtClean="0">
                <a:latin typeface="Constantia" pitchFamily="18" charset="0"/>
              </a:rPr>
              <a:t>: Cristóbal </a:t>
            </a:r>
            <a:r>
              <a:rPr lang="es-ES" dirty="0">
                <a:latin typeface="Constantia" pitchFamily="18" charset="0"/>
              </a:rPr>
              <a:t>Colón llegó por primera vez en la costa de este país y </a:t>
            </a:r>
            <a:r>
              <a:rPr lang="es-ES" dirty="0" smtClean="0">
                <a:latin typeface="Constantia" pitchFamily="18" charset="0"/>
              </a:rPr>
              <a:t>Tenía </a:t>
            </a:r>
            <a:r>
              <a:rPr lang="es-ES" dirty="0">
                <a:latin typeface="Constantia" pitchFamily="18" charset="0"/>
              </a:rPr>
              <a:t>la esperanza de descubrir aquí la legendaria tierra de oro, y por lo tanto, le dio el </a:t>
            </a:r>
            <a:r>
              <a:rPr lang="es-ES" dirty="0" smtClean="0">
                <a:latin typeface="Constantia" pitchFamily="18" charset="0"/>
              </a:rPr>
              <a:t>nombre Costa Rica</a:t>
            </a:r>
          </a:p>
          <a:p>
            <a:endParaRPr lang="es-ES" dirty="0">
              <a:latin typeface="Constantia" pitchFamily="18" charset="0"/>
            </a:endParaRPr>
          </a:p>
          <a:p>
            <a:r>
              <a:rPr lang="es-ES" b="1" dirty="0">
                <a:latin typeface="Constantia" pitchFamily="18" charset="0"/>
              </a:rPr>
              <a:t>1561</a:t>
            </a:r>
            <a:r>
              <a:rPr lang="es-ES" dirty="0">
                <a:latin typeface="Constantia" pitchFamily="18" charset="0"/>
              </a:rPr>
              <a:t> Juan de </a:t>
            </a:r>
            <a:r>
              <a:rPr lang="es-ES" dirty="0" err="1">
                <a:latin typeface="Constantia" pitchFamily="18" charset="0"/>
              </a:rPr>
              <a:t>Cavallón</a:t>
            </a:r>
            <a:r>
              <a:rPr lang="es-ES" dirty="0">
                <a:latin typeface="Constantia" pitchFamily="18" charset="0"/>
              </a:rPr>
              <a:t> lleva a los primeros colonizadores de éxito de España en Costa </a:t>
            </a:r>
            <a:r>
              <a:rPr lang="es-ES" dirty="0" smtClean="0">
                <a:latin typeface="Constantia" pitchFamily="18" charset="0"/>
              </a:rPr>
              <a:t>Rica</a:t>
            </a:r>
          </a:p>
          <a:p>
            <a:endParaRPr lang="es-ES" dirty="0">
              <a:latin typeface="Constantia" pitchFamily="18" charset="0"/>
            </a:endParaRPr>
          </a:p>
          <a:p>
            <a:r>
              <a:rPr lang="es-ES" dirty="0" smtClean="0">
                <a:latin typeface="Constantia" pitchFamily="18" charset="0"/>
              </a:rPr>
              <a:t> </a:t>
            </a:r>
            <a:r>
              <a:rPr lang="es-ES" b="1" dirty="0" smtClean="0">
                <a:latin typeface="Constantia" pitchFamily="18" charset="0"/>
              </a:rPr>
              <a:t>1821</a:t>
            </a:r>
            <a:r>
              <a:rPr lang="es-ES" dirty="0" smtClean="0">
                <a:latin typeface="Constantia" pitchFamily="18" charset="0"/>
              </a:rPr>
              <a:t> </a:t>
            </a:r>
            <a:r>
              <a:rPr lang="es-ES" dirty="0">
                <a:latin typeface="Constantia" pitchFamily="18" charset="0"/>
              </a:rPr>
              <a:t>América Central Las ganancias de la Independencia de España</a:t>
            </a:r>
          </a:p>
          <a:p>
            <a:endParaRPr lang="es-ES" dirty="0" smtClean="0">
              <a:latin typeface="Constantia" pitchFamily="18" charset="0"/>
            </a:endParaRPr>
          </a:p>
          <a:p>
            <a:r>
              <a:rPr lang="es-ES" b="1" dirty="0">
                <a:latin typeface="Constantia" pitchFamily="18" charset="0"/>
              </a:rPr>
              <a:t>1823</a:t>
            </a:r>
            <a:r>
              <a:rPr lang="es-ES" dirty="0">
                <a:latin typeface="Constantia" pitchFamily="18" charset="0"/>
              </a:rPr>
              <a:t> Costa Rica se unió a las Provincias Unidas de Centroamérica (El Salvador, Guatemala Honduras y Nicaragua)</a:t>
            </a:r>
          </a:p>
          <a:p>
            <a:endParaRPr lang="es-ES" dirty="0">
              <a:latin typeface="Constantia" pitchFamily="18" charset="0"/>
            </a:endParaRPr>
          </a:p>
          <a:p>
            <a:r>
              <a:rPr lang="es-ES" b="1" dirty="0" smtClean="0">
                <a:latin typeface="Constantia" pitchFamily="18" charset="0"/>
              </a:rPr>
              <a:t>1838</a:t>
            </a:r>
            <a:r>
              <a:rPr lang="es-ES" dirty="0" smtClean="0">
                <a:latin typeface="Constantia" pitchFamily="18" charset="0"/>
              </a:rPr>
              <a:t> Costa </a:t>
            </a:r>
            <a:r>
              <a:rPr lang="es-ES" dirty="0">
                <a:latin typeface="Constantia" pitchFamily="18" charset="0"/>
              </a:rPr>
              <a:t>Rica se convirtió totalmente independiente</a:t>
            </a:r>
            <a:br>
              <a:rPr lang="es-ES" dirty="0">
                <a:latin typeface="Constantia" pitchFamily="18" charset="0"/>
              </a:rPr>
            </a:br>
            <a:r>
              <a:rPr lang="es-ES" dirty="0">
                <a:latin typeface="Constantia" pitchFamily="18" charset="0"/>
              </a:rPr>
              <a:t>  </a:t>
            </a:r>
            <a:endParaRPr lang="es-ES" dirty="0" smtClean="0">
              <a:latin typeface="Constantia" pitchFamily="18" charset="0"/>
            </a:endParaRPr>
          </a:p>
          <a:p>
            <a:r>
              <a:rPr lang="es-ES" dirty="0" smtClean="0">
                <a:latin typeface="Constantia" pitchFamily="18" charset="0"/>
              </a:rPr>
              <a:t> </a:t>
            </a:r>
            <a:r>
              <a:rPr lang="es-ES" b="1" dirty="0">
                <a:latin typeface="Constantia" pitchFamily="18" charset="0"/>
              </a:rPr>
              <a:t>1849</a:t>
            </a:r>
            <a:r>
              <a:rPr lang="es-ES" dirty="0">
                <a:latin typeface="Constantia" pitchFamily="18" charset="0"/>
              </a:rPr>
              <a:t> Nueva Constitución </a:t>
            </a:r>
            <a:r>
              <a:rPr lang="es-ES" dirty="0" smtClean="0">
                <a:latin typeface="Constantia" pitchFamily="18" charset="0"/>
              </a:rPr>
              <a:t>dio </a:t>
            </a:r>
            <a:r>
              <a:rPr lang="es-ES" dirty="0">
                <a:latin typeface="Constantia" pitchFamily="18" charset="0"/>
              </a:rPr>
              <a:t>a las mujeres costarricenses y personas de ascendencia africana el derecho a votar.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57400" y="228600"/>
            <a:ext cx="3783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 HISTORIA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194" name="Picture 2" descr="http://www.online-spanisch.com/blog/wp-content/uploads/2008/10/costa-r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52" y="1323584"/>
            <a:ext cx="2705448" cy="224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g452.imageshack.us/img452/6421/mapa013dx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52" y="3566921"/>
            <a:ext cx="2705448" cy="20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69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7909" y="838200"/>
            <a:ext cx="5181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>
              <a:latin typeface="Constantia" pitchFamily="18" charset="0"/>
            </a:endParaRPr>
          </a:p>
          <a:p>
            <a:endParaRPr lang="es-ES" dirty="0">
              <a:latin typeface="Constantia" pitchFamily="18" charset="0"/>
            </a:endParaRPr>
          </a:p>
          <a:p>
            <a:pPr algn="just"/>
            <a:r>
              <a:rPr lang="es-ES" dirty="0" smtClean="0">
                <a:latin typeface="Constantia" pitchFamily="18" charset="0"/>
              </a:rPr>
              <a:t>El </a:t>
            </a:r>
            <a:r>
              <a:rPr lang="es-ES" dirty="0">
                <a:latin typeface="Constantia" pitchFamily="18" charset="0"/>
              </a:rPr>
              <a:t>Presidente de la República de Costa Rica es jefe de Estado y gobierno de Costa Rica. Junto con dos Vicepresidentes, en una misma lista, son elegidos por sufragio directo por un periodo de 4 años sin reelección inmediata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912322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atin typeface="Constantia" pitchFamily="18" charset="0"/>
              </a:rPr>
              <a:t>Actual presidenta:  Laura </a:t>
            </a:r>
            <a:r>
              <a:rPr lang="es-ES" b="1" dirty="0">
                <a:latin typeface="Constantia" pitchFamily="18" charset="0"/>
              </a:rPr>
              <a:t>Chinchilla </a:t>
            </a:r>
            <a:r>
              <a:rPr lang="es-ES" b="1" dirty="0" smtClean="0">
                <a:latin typeface="Constantia" pitchFamily="18" charset="0"/>
              </a:rPr>
              <a:t>Miranda</a:t>
            </a:r>
          </a:p>
          <a:p>
            <a:r>
              <a:rPr lang="es-ES" dirty="0" smtClean="0">
                <a:latin typeface="Constantia" pitchFamily="18" charset="0"/>
              </a:rPr>
              <a:t> Es </a:t>
            </a:r>
            <a:r>
              <a:rPr lang="es-ES" dirty="0">
                <a:latin typeface="Constantia" pitchFamily="18" charset="0"/>
              </a:rPr>
              <a:t>la </a:t>
            </a:r>
            <a:r>
              <a:rPr lang="es-ES" i="1" dirty="0">
                <a:latin typeface="Constantia" pitchFamily="18" charset="0"/>
              </a:rPr>
              <a:t>primera mujer</a:t>
            </a:r>
            <a:r>
              <a:rPr lang="es-ES" dirty="0">
                <a:latin typeface="Constantia" pitchFamily="18" charset="0"/>
              </a:rPr>
              <a:t> costarricense elegida </a:t>
            </a:r>
            <a:r>
              <a:rPr lang="es-ES" dirty="0" smtClean="0">
                <a:latin typeface="Constantia" pitchFamily="18" charset="0"/>
              </a:rPr>
              <a:t>para </a:t>
            </a:r>
            <a:r>
              <a:rPr lang="en-US" dirty="0" err="1">
                <a:latin typeface="Constantia" pitchFamily="18" charset="0"/>
              </a:rPr>
              <a:t>ese</a:t>
            </a:r>
            <a:r>
              <a:rPr lang="en-US" dirty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</a:rPr>
              <a:t>cargo </a:t>
            </a:r>
            <a:r>
              <a:rPr lang="es-ES" dirty="0">
                <a:latin typeface="Constantia" pitchFamily="18" charset="0"/>
              </a:rPr>
              <a:t>desde que se permite el voto femenino en 1949</a:t>
            </a:r>
            <a:r>
              <a:rPr lang="es-ES" dirty="0" smtClean="0">
                <a:latin typeface="Constantia" pitchFamily="18" charset="0"/>
              </a:rPr>
              <a:t>, </a:t>
            </a:r>
            <a:r>
              <a:rPr lang="es-ES" dirty="0">
                <a:latin typeface="Constantia" pitchFamily="18" charset="0"/>
              </a:rPr>
              <a:t>y la quinta mujer en América Latina en ser elegida presidenta</a:t>
            </a:r>
            <a:r>
              <a:rPr lang="es-ES" dirty="0" smtClean="0">
                <a:latin typeface="Constantia" pitchFamily="18" charset="0"/>
              </a:rPr>
              <a:t>.</a:t>
            </a:r>
            <a:endParaRPr lang="es-ES" dirty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pic>
        <p:nvPicPr>
          <p:cNvPr id="5122" name="Picture 2" descr="http://upload.wikimedia.org/wikipedia/commons/thumb/4/4a/Chinchilla_Adelante.jpg/220px-Chinchilla_Adelan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37893"/>
            <a:ext cx="3219808" cy="450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7909" y="45720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onstantia" pitchFamily="18" charset="0"/>
              </a:rPr>
              <a:t>Costa Rica </a:t>
            </a:r>
            <a:r>
              <a:rPr lang="es-ES" dirty="0">
                <a:latin typeface="Constantia" pitchFamily="18" charset="0"/>
              </a:rPr>
              <a:t>es conocida por ser uno de los pocos países </a:t>
            </a:r>
            <a:r>
              <a:rPr lang="es-ES" dirty="0" smtClean="0">
                <a:latin typeface="Constantia" pitchFamily="18" charset="0"/>
              </a:rPr>
              <a:t>que no </a:t>
            </a:r>
            <a:r>
              <a:rPr lang="es-ES" dirty="0">
                <a:latin typeface="Constantia" pitchFamily="18" charset="0"/>
              </a:rPr>
              <a:t>tiene ejército </a:t>
            </a:r>
            <a:r>
              <a:rPr lang="es-ES" dirty="0" smtClean="0">
                <a:latin typeface="Constantia" pitchFamily="18" charset="0"/>
              </a:rPr>
              <a:t>y </a:t>
            </a:r>
            <a:r>
              <a:rPr lang="es-ES" dirty="0">
                <a:latin typeface="Constantia" pitchFamily="18" charset="0"/>
              </a:rPr>
              <a:t>sólo </a:t>
            </a:r>
            <a:r>
              <a:rPr lang="es-ES" dirty="0" smtClean="0">
                <a:latin typeface="Constantia" pitchFamily="18" charset="0"/>
              </a:rPr>
              <a:t>mantiene la </a:t>
            </a:r>
            <a:r>
              <a:rPr lang="es-ES" dirty="0">
                <a:latin typeface="Constantia" pitchFamily="18" charset="0"/>
              </a:rPr>
              <a:t>policía nacional y las fuerzas de seguridad</a:t>
            </a: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1811" y="143470"/>
            <a:ext cx="3318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GOBIERNO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399" y="5772329"/>
            <a:ext cx="4917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tasa</a:t>
            </a:r>
            <a:r>
              <a:rPr lang="en-US" dirty="0" smtClean="0"/>
              <a:t> de </a:t>
            </a:r>
            <a:r>
              <a:rPr lang="en-US" dirty="0" err="1" smtClean="0"/>
              <a:t>mortalidad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de los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bajas</a:t>
            </a:r>
            <a:r>
              <a:rPr lang="en-US" dirty="0" smtClean="0"/>
              <a:t> en America Latina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7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981200"/>
            <a:ext cx="464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latin typeface="Constantia" pitchFamily="18" charset="0"/>
              </a:rPr>
              <a:t>La educación en Costa Rica es muy bueno. El país de Costa Rica tiene una de las más altas tasas de alfabetización en el mundo. La tasa de alfabetización actual es </a:t>
            </a:r>
            <a:r>
              <a:rPr lang="es-ES" b="1" dirty="0" smtClean="0">
                <a:latin typeface="Constantia" pitchFamily="18" charset="0"/>
              </a:rPr>
              <a:t>96 </a:t>
            </a:r>
            <a:r>
              <a:rPr lang="es-ES" b="1" dirty="0">
                <a:latin typeface="Constantia" pitchFamily="18" charset="0"/>
              </a:rPr>
              <a:t>por </a:t>
            </a:r>
            <a:r>
              <a:rPr lang="es-ES" b="1" dirty="0" smtClean="0">
                <a:latin typeface="Constantia" pitchFamily="18" charset="0"/>
              </a:rPr>
              <a:t>ciento</a:t>
            </a:r>
          </a:p>
          <a:p>
            <a:pPr algn="just"/>
            <a:endParaRPr lang="es-ES" b="1" dirty="0" smtClean="0">
              <a:latin typeface="Constantia" pitchFamily="18" charset="0"/>
            </a:endParaRPr>
          </a:p>
          <a:p>
            <a:pPr algn="just"/>
            <a:endParaRPr lang="es-ES" b="1" dirty="0" smtClean="0">
              <a:latin typeface="Constantia" pitchFamily="18" charset="0"/>
            </a:endParaRPr>
          </a:p>
          <a:p>
            <a:pPr algn="just"/>
            <a:r>
              <a:rPr lang="es-ES" b="1" dirty="0">
                <a:latin typeface="Constantia" pitchFamily="18" charset="0"/>
              </a:rPr>
              <a:t>La escuela es gratuita y obligatoria hasta la secundaria. Las universidades públicas están muy bien considerados, y son baratos.</a:t>
            </a:r>
          </a:p>
          <a:p>
            <a:endParaRPr lang="es-ES" dirty="0" smtClean="0"/>
          </a:p>
          <a:p>
            <a:endParaRPr lang="en-US" dirty="0"/>
          </a:p>
        </p:txBody>
      </p:sp>
      <p:pic>
        <p:nvPicPr>
          <p:cNvPr id="9218" name="Picture 2" descr="http://www.liveincostarica.com/blog/wp-content/uploads/2010/04/uc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184" y="2133600"/>
            <a:ext cx="2678167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600200" y="381000"/>
            <a:ext cx="453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 </a:t>
            </a:r>
            <a:r>
              <a:rPr lang="en-US" sz="5400" b="1" cap="all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Educacion</a:t>
            </a:r>
            <a:endParaRPr lang="en-US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706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29365" y="42332"/>
            <a:ext cx="3419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LANGUAGE</a:t>
            </a:r>
            <a:endParaRPr lang="en-US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402899"/>
            <a:ext cx="7772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nstantia" pitchFamily="18" charset="0"/>
              </a:rPr>
              <a:t>“</a:t>
            </a:r>
            <a:r>
              <a:rPr lang="en-US" sz="2000" dirty="0" err="1" smtClean="0">
                <a:latin typeface="Constantia" pitchFamily="18" charset="0"/>
              </a:rPr>
              <a:t>poco</a:t>
            </a:r>
            <a:r>
              <a:rPr lang="en-US" sz="2000" dirty="0" smtClean="0">
                <a:latin typeface="Constantia" pitchFamily="18" charset="0"/>
              </a:rPr>
              <a:t>”-         				 “</a:t>
            </a:r>
            <a:r>
              <a:rPr lang="en-US" sz="2000" dirty="0" err="1">
                <a:latin typeface="Constantia" pitchFamily="18" charset="0"/>
              </a:rPr>
              <a:t>poqui</a:t>
            </a:r>
            <a:r>
              <a:rPr lang="en-US" sz="2000" b="1" dirty="0" err="1">
                <a:latin typeface="Constantia" pitchFamily="18" charset="0"/>
              </a:rPr>
              <a:t>tico</a:t>
            </a:r>
            <a:r>
              <a:rPr lang="en-US" sz="2000" dirty="0" smtClean="0">
                <a:latin typeface="Constantia" pitchFamily="18" charset="0"/>
              </a:rPr>
              <a:t>”.</a:t>
            </a:r>
            <a:r>
              <a:rPr lang="en-US" sz="2000" dirty="0">
                <a:latin typeface="Constantia" pitchFamily="18" charset="0"/>
              </a:rPr>
              <a:t> </a:t>
            </a:r>
            <a:endParaRPr lang="en-US" sz="2000" dirty="0" smtClean="0">
              <a:latin typeface="Constantia" pitchFamily="18" charset="0"/>
            </a:endParaRPr>
          </a:p>
          <a:p>
            <a:r>
              <a:rPr lang="en-US" sz="2000" dirty="0">
                <a:latin typeface="Constantia" pitchFamily="18" charset="0"/>
              </a:rPr>
              <a:t>"</a:t>
            </a:r>
            <a:r>
              <a:rPr lang="en-US" sz="2000" dirty="0" err="1" smtClean="0">
                <a:latin typeface="Constantia" pitchFamily="18" charset="0"/>
              </a:rPr>
              <a:t>blanquito</a:t>
            </a:r>
            <a:r>
              <a:rPr lang="en-US" sz="2000" dirty="0" smtClean="0">
                <a:latin typeface="Constantia" pitchFamily="18" charset="0"/>
              </a:rPr>
              <a:t>“-  				"</a:t>
            </a:r>
            <a:r>
              <a:rPr lang="en-US" sz="2000" dirty="0" err="1" smtClean="0">
                <a:latin typeface="Constantia" pitchFamily="18" charset="0"/>
              </a:rPr>
              <a:t>blanqui</a:t>
            </a:r>
            <a:r>
              <a:rPr lang="en-US" sz="2000" b="1" dirty="0" err="1" smtClean="0">
                <a:latin typeface="Constantia" pitchFamily="18" charset="0"/>
              </a:rPr>
              <a:t>tico</a:t>
            </a:r>
            <a:r>
              <a:rPr lang="en-US" sz="2000" dirty="0" smtClean="0">
                <a:latin typeface="Constantia" pitchFamily="18" charset="0"/>
              </a:rPr>
              <a:t>”</a:t>
            </a:r>
          </a:p>
          <a:p>
            <a:r>
              <a:rPr lang="en-US" sz="2000" dirty="0" smtClean="0">
                <a:latin typeface="Constantia" pitchFamily="18" charset="0"/>
              </a:rPr>
              <a:t>“</a:t>
            </a:r>
            <a:r>
              <a:rPr lang="en-US" sz="2000" dirty="0" err="1" smtClean="0">
                <a:latin typeface="Constantia" pitchFamily="18" charset="0"/>
              </a:rPr>
              <a:t>hermano</a:t>
            </a:r>
            <a:r>
              <a:rPr lang="en-US" sz="2000" dirty="0" smtClean="0">
                <a:latin typeface="Constantia" pitchFamily="18" charset="0"/>
              </a:rPr>
              <a:t>” - 				 “</a:t>
            </a:r>
            <a:r>
              <a:rPr lang="en-US" sz="2000" dirty="0" err="1" smtClean="0">
                <a:latin typeface="Constantia" pitchFamily="18" charset="0"/>
              </a:rPr>
              <a:t>hermani</a:t>
            </a:r>
            <a:r>
              <a:rPr lang="en-US" sz="2000" b="1" dirty="0" err="1" smtClean="0">
                <a:latin typeface="Constantia" pitchFamily="18" charset="0"/>
              </a:rPr>
              <a:t>tico</a:t>
            </a:r>
            <a:r>
              <a:rPr lang="en-US" sz="2000" dirty="0" smtClean="0">
                <a:latin typeface="Constantia" pitchFamily="18" charset="0"/>
              </a:rPr>
              <a:t>”</a:t>
            </a:r>
          </a:p>
          <a:p>
            <a:r>
              <a:rPr lang="en-US" sz="2000" dirty="0" smtClean="0">
                <a:latin typeface="Constantia" pitchFamily="18" charset="0"/>
              </a:rPr>
              <a:t>“</a:t>
            </a:r>
            <a:r>
              <a:rPr lang="en-US" sz="2000" dirty="0" err="1">
                <a:latin typeface="Constantia" pitchFamily="18" charset="0"/>
              </a:rPr>
              <a:t>c</a:t>
            </a:r>
            <a:r>
              <a:rPr lang="en-US" sz="2000" dirty="0" err="1" smtClean="0">
                <a:latin typeface="Constantia" pitchFamily="18" charset="0"/>
              </a:rPr>
              <a:t>hiquito</a:t>
            </a:r>
            <a:r>
              <a:rPr lang="en-US" sz="2000" dirty="0" smtClean="0">
                <a:latin typeface="Constantia" pitchFamily="18" charset="0"/>
              </a:rPr>
              <a:t>”-   				 “</a:t>
            </a:r>
            <a:r>
              <a:rPr lang="en-US" sz="2000" dirty="0" err="1" smtClean="0">
                <a:latin typeface="Constantia" pitchFamily="18" charset="0"/>
              </a:rPr>
              <a:t>chiqui</a:t>
            </a:r>
            <a:r>
              <a:rPr lang="en-US" sz="2000" b="1" dirty="0" err="1" smtClean="0">
                <a:latin typeface="Constantia" pitchFamily="18" charset="0"/>
              </a:rPr>
              <a:t>tico</a:t>
            </a:r>
            <a:r>
              <a:rPr lang="en-US" dirty="0" smtClean="0">
                <a:latin typeface="Constantia" pitchFamily="18" charset="0"/>
              </a:rPr>
              <a:t>”</a:t>
            </a:r>
          </a:p>
          <a:p>
            <a:endParaRPr lang="en-US" dirty="0">
              <a:latin typeface="Constantia" pitchFamily="18" charset="0"/>
            </a:endParaRPr>
          </a:p>
          <a:p>
            <a:pPr algn="ctr"/>
            <a:r>
              <a:rPr lang="es-ES" dirty="0">
                <a:latin typeface="Constantia" pitchFamily="18" charset="0"/>
              </a:rPr>
              <a:t>Ticos tienen una reputación internacional por ser suaves y amables, los conformistas y los pacifistas</a:t>
            </a:r>
          </a:p>
          <a:p>
            <a:endParaRPr lang="en-US" dirty="0" smtClean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  <a:p>
            <a:r>
              <a:rPr lang="en-US" dirty="0">
                <a:latin typeface="Constantia" pitchFamily="18" charset="0"/>
              </a:rPr>
              <a:t/>
            </a:r>
            <a:br>
              <a:rPr lang="en-US" dirty="0">
                <a:latin typeface="Constantia" pitchFamily="18" charset="0"/>
              </a:rPr>
            </a:br>
            <a:endParaRPr lang="en-US" dirty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924" y="10668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onstantia" pitchFamily="18" charset="0"/>
              </a:rPr>
              <a:t>Hay dos formas del español que se hablan en Costa Rica-el dialecto regular de Costa Rica y el dialecto de Nicoya. La proximidad del país a Nicaragua ha dado lugar a un cierre de Nicoya acento distintivo de la </a:t>
            </a:r>
            <a:r>
              <a:rPr lang="es-ES" dirty="0" smtClean="0">
                <a:latin typeface="Constantia" pitchFamily="18" charset="0"/>
              </a:rPr>
              <a:t>frontera</a:t>
            </a:r>
          </a:p>
          <a:p>
            <a:r>
              <a:rPr lang="es-ES" dirty="0">
                <a:latin typeface="Constantia" pitchFamily="18" charset="0"/>
              </a:rPr>
              <a:t>El español hablado aquí es rico </a:t>
            </a:r>
            <a:r>
              <a:rPr lang="es-ES" dirty="0" smtClean="0">
                <a:latin typeface="Constantia" pitchFamily="18" charset="0"/>
              </a:rPr>
              <a:t>y tiene mucho de </a:t>
            </a:r>
            <a:r>
              <a:rPr lang="es-ES" dirty="0">
                <a:latin typeface="Constantia" pitchFamily="18" charset="0"/>
              </a:rPr>
              <a:t>modismos y sabores locales</a:t>
            </a:r>
            <a:r>
              <a:rPr lang="es-ES" dirty="0" smtClean="0">
                <a:latin typeface="Constantia" pitchFamily="18" charset="0"/>
              </a:rPr>
              <a:t>.</a:t>
            </a:r>
          </a:p>
          <a:p>
            <a:endParaRPr lang="es-ES" dirty="0" smtClean="0">
              <a:latin typeface="Constantia" pitchFamily="18" charset="0"/>
            </a:endParaRPr>
          </a:p>
          <a:p>
            <a:endParaRPr lang="es-ES" dirty="0" smtClean="0">
              <a:latin typeface="Constantia" pitchFamily="18" charset="0"/>
            </a:endParaRPr>
          </a:p>
          <a:p>
            <a:endParaRPr lang="es-ES" dirty="0">
              <a:latin typeface="Constantia" pitchFamily="18" charset="0"/>
            </a:endParaRPr>
          </a:p>
          <a:p>
            <a:r>
              <a:rPr lang="es-ES" dirty="0" smtClean="0">
                <a:latin typeface="Constantia" pitchFamily="18" charset="0"/>
              </a:rPr>
              <a:t>Costarricenses </a:t>
            </a:r>
            <a:r>
              <a:rPr lang="es-ES" dirty="0">
                <a:latin typeface="Constantia" pitchFamily="18" charset="0"/>
              </a:rPr>
              <a:t>nativos a menudo cariñosamente llamaban a sí mismos "ticos</a:t>
            </a:r>
            <a:r>
              <a:rPr lang="es-ES" dirty="0" smtClean="0">
                <a:latin typeface="Constantia" pitchFamily="18" charset="0"/>
              </a:rPr>
              <a:t>".</a:t>
            </a:r>
          </a:p>
          <a:p>
            <a:r>
              <a:rPr lang="es-ES" dirty="0" smtClean="0">
                <a:latin typeface="Constantia" pitchFamily="18" charset="0"/>
              </a:rPr>
              <a:t>Una </a:t>
            </a:r>
            <a:r>
              <a:rPr lang="es-ES" dirty="0">
                <a:latin typeface="Constantia" pitchFamily="18" charset="0"/>
              </a:rPr>
              <a:t>de las primeras cosas que te golpean sobre el idioma local es la forma en que asignan el sufijo "tico", que significa "pequeño“</a:t>
            </a:r>
          </a:p>
          <a:p>
            <a:endParaRPr lang="es-ES" dirty="0"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9799" y="2362200"/>
            <a:ext cx="21188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TICOLOGY</a:t>
            </a:r>
            <a:endParaRPr lang="en-US" sz="36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266" name="Picture 2" descr="https://encrypted-tbn1.google.com/images?q=tbn:ANd9GcQ-xy4kxmWo6xW_N33nzNRovUZtLBVj4brUC1vM5CY5ZbWqKBb97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674" y="403860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63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784</Words>
  <Application>Microsoft Office PowerPoint</Application>
  <PresentationFormat>On-screen Show (4:3)</PresentationFormat>
  <Paragraphs>106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Queens University of Charlotte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Emilia Skolubowicz</dc:creator>
  <cp:lastModifiedBy>Emilia Skolubowicz</cp:lastModifiedBy>
  <cp:revision>36</cp:revision>
  <dcterms:created xsi:type="dcterms:W3CDTF">2012-02-13T00:04:27Z</dcterms:created>
  <dcterms:modified xsi:type="dcterms:W3CDTF">2012-02-27T17:17:09Z</dcterms:modified>
</cp:coreProperties>
</file>